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57" r:id="rId5"/>
    <p:sldId id="258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BA39"/>
    <a:srgbClr val="F40CE9"/>
    <a:srgbClr val="990F89"/>
    <a:srgbClr val="32D64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07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95536" y="404664"/>
            <a:ext cx="8352928" cy="5760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 rot="10800000" flipV="1">
            <a:off x="395536" y="404664"/>
            <a:ext cx="8352928" cy="6048672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ru-RU" sz="4000" i="1" dirty="0" smtClean="0"/>
              <a:t> 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Рисунок 1" descr="https://avatars.mds.yandex.net/i?id=7f80d9afae30ba246837a0ddcc552cc7f6a49241-5211215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8352928" cy="6080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95536" y="3789040"/>
            <a:ext cx="63367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>
                <a:solidFill>
                  <a:schemeClr val="tx2">
                    <a:lumMod val="95000"/>
                  </a:schemeClr>
                </a:solidFill>
              </a:rPr>
              <a:t>Как узнать про все на свете? </a:t>
            </a:r>
          </a:p>
          <a:p>
            <a:pPr algn="ctr"/>
            <a:r>
              <a:rPr lang="ru-RU" sz="2800" i="1" dirty="0" smtClean="0">
                <a:solidFill>
                  <a:schemeClr val="tx2">
                    <a:lumMod val="95000"/>
                  </a:schemeClr>
                </a:solidFill>
              </a:rPr>
              <a:t>Ну конечно, в Интернете! </a:t>
            </a:r>
          </a:p>
          <a:p>
            <a:pPr algn="ctr"/>
            <a:r>
              <a:rPr lang="ru-RU" sz="2800" i="1" dirty="0" smtClean="0">
                <a:solidFill>
                  <a:schemeClr val="tx2">
                    <a:lumMod val="95000"/>
                  </a:schemeClr>
                </a:solidFill>
              </a:rPr>
              <a:t>Там музеи, книги, игры, </a:t>
            </a:r>
          </a:p>
          <a:p>
            <a:pPr algn="ctr"/>
            <a:r>
              <a:rPr lang="ru-RU" sz="2800" i="1" dirty="0" smtClean="0">
                <a:solidFill>
                  <a:schemeClr val="tx2">
                    <a:lumMod val="95000"/>
                  </a:schemeClr>
                </a:solidFill>
              </a:rPr>
              <a:t>Музыка, живые тигры! </a:t>
            </a:r>
          </a:p>
          <a:p>
            <a:pPr algn="ctr"/>
            <a:r>
              <a:rPr lang="ru-RU" sz="2800" i="1" dirty="0" smtClean="0">
                <a:solidFill>
                  <a:schemeClr val="tx2">
                    <a:lumMod val="95000"/>
                  </a:schemeClr>
                </a:solidFill>
              </a:rPr>
              <a:t>Можно все, друзья, найти </a:t>
            </a:r>
          </a:p>
          <a:p>
            <a:pPr algn="ctr"/>
            <a:r>
              <a:rPr lang="ru-RU" sz="2800" i="1" dirty="0" smtClean="0">
                <a:solidFill>
                  <a:schemeClr val="tx2">
                    <a:lumMod val="95000"/>
                  </a:schemeClr>
                </a:solidFill>
              </a:rPr>
              <a:t>В этой сказочной сети!</a:t>
            </a:r>
            <a:endParaRPr lang="ru-RU" sz="2800" dirty="0">
              <a:solidFill>
                <a:schemeClr val="tx2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568952" cy="640871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dirty="0" smtClean="0">
                <a:solidFill>
                  <a:srgbClr val="28BA39"/>
                </a:solidFill>
                <a:latin typeface="Times New Roman" pitchFamily="18" charset="0"/>
                <a:cs typeface="Times New Roman" pitchFamily="18" charset="0"/>
              </a:rPr>
              <a:t>Может ли твой друг заходить в твой </a:t>
            </a:r>
            <a:r>
              <a:rPr lang="ru-RU" sz="3600" b="1" dirty="0" err="1" smtClean="0">
                <a:solidFill>
                  <a:srgbClr val="28BA39"/>
                </a:solidFill>
                <a:latin typeface="Times New Roman" pitchFamily="18" charset="0"/>
                <a:cs typeface="Times New Roman" pitchFamily="18" charset="0"/>
              </a:rPr>
              <a:t>аккаунт</a:t>
            </a:r>
            <a:r>
              <a:rPr lang="ru-RU" sz="3600" b="1" dirty="0" smtClean="0">
                <a:solidFill>
                  <a:srgbClr val="28BA3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28BA39"/>
                </a:solidFill>
                <a:latin typeface="Times New Roman" pitchFamily="18" charset="0"/>
                <a:cs typeface="Times New Roman" pitchFamily="18" charset="0"/>
              </a:rPr>
              <a:t>(на твою личную страничку) и </a:t>
            </a:r>
            <a:r>
              <a:rPr lang="ru-RU" sz="3600" b="1" dirty="0" smtClean="0">
                <a:solidFill>
                  <a:srgbClr val="28BA39"/>
                </a:solidFill>
                <a:latin typeface="Times New Roman" pitchFamily="18" charset="0"/>
                <a:cs typeface="Times New Roman" pitchFamily="18" charset="0"/>
              </a:rPr>
              <a:t>отправлять от твоего имени сообщения?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Да, потому что он мой друг</a:t>
            </a:r>
          </a:p>
          <a:p>
            <a:pPr marL="342900" indent="-342900">
              <a:buAutoNum type="arabicParenR"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Нет, имея доступ к аккаунту, друг может иметь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доступ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 всем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моим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сведениям.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568952" cy="640871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dirty="0" smtClean="0">
                <a:solidFill>
                  <a:srgbClr val="28BA39"/>
                </a:solidFill>
                <a:latin typeface="Times New Roman" pitchFamily="18" charset="0"/>
                <a:cs typeface="Times New Roman" pitchFamily="18" charset="0"/>
              </a:rPr>
              <a:t>Если у тебя есть сомнения, дать ли людям, с которыми ты общаешься в </a:t>
            </a:r>
            <a:r>
              <a:rPr lang="ru-RU" sz="3600" b="1" dirty="0" smtClean="0">
                <a:solidFill>
                  <a:srgbClr val="28BA39"/>
                </a:solidFill>
                <a:latin typeface="Times New Roman" pitchFamily="18" charset="0"/>
                <a:cs typeface="Times New Roman" pitchFamily="18" charset="0"/>
              </a:rPr>
              <a:t>Интернете, </a:t>
            </a:r>
            <a:r>
              <a:rPr lang="ru-RU" sz="3600" b="1" dirty="0" smtClean="0">
                <a:solidFill>
                  <a:srgbClr val="28BA39"/>
                </a:solidFill>
                <a:latin typeface="Times New Roman" pitchFamily="18" charset="0"/>
                <a:cs typeface="Times New Roman" pitchFamily="18" charset="0"/>
              </a:rPr>
              <a:t>больше информации о себе, что ты сделаешь?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rabicParenR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Расскажешь родителям (кому-то из взрослых) и попросишь совет</a:t>
            </a:r>
          </a:p>
          <a:p>
            <a:pPr marL="742950" indent="-742950">
              <a:buAutoNum type="arabicParenR"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rabicParenR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Отправишь личные данные и посмотришь, что из этого выйдет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95536" y="404664"/>
            <a:ext cx="8352928" cy="5760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 rot="10800000" flipV="1">
            <a:off x="395536" y="404664"/>
            <a:ext cx="8352928" cy="6048672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rmAutofit fontScale="47500" lnSpcReduction="20000"/>
          </a:bodyPr>
          <a:lstStyle/>
          <a:p>
            <a:pPr lvl="0"/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sz="3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sz="3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sz="3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sz="3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sz="3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sz="3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sz="3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sz="3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sz="3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sz="3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sz="30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5500" dirty="0" smtClean="0">
                <a:latin typeface="Arial" pitchFamily="34" charset="0"/>
                <a:cs typeface="Arial" pitchFamily="34" charset="0"/>
              </a:rPr>
              <a:t>   Персональный компьютер</a:t>
            </a:r>
          </a:p>
          <a:p>
            <a:pPr lvl="0"/>
            <a:endParaRPr lang="ru-RU" sz="35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sz="35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sz="35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5500" dirty="0" smtClean="0">
                <a:latin typeface="Arial" pitchFamily="34" charset="0"/>
                <a:cs typeface="Arial" pitchFamily="34" charset="0"/>
              </a:rPr>
              <a:t>   Персональное приглашение</a:t>
            </a:r>
          </a:p>
          <a:p>
            <a:pPr lvl="0"/>
            <a:endParaRPr lang="ru-RU" sz="35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sz="35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sz="35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sz="35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sz="35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sz="35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sz="35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5500" dirty="0" smtClean="0">
                <a:latin typeface="Arial" pitchFamily="34" charset="0"/>
                <a:cs typeface="Arial" pitchFamily="34" charset="0"/>
              </a:rPr>
              <a:t>   Персональная выставка</a:t>
            </a:r>
          </a:p>
          <a:p>
            <a:pPr lvl="0"/>
            <a:endParaRPr lang="ru-RU" sz="3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sz="3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sz="3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sz="3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sz="3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sz="3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sz="3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sz="3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sz="3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sz="3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sz="3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sz="3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sz="3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sz="3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sz="3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sz="3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sz="3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sz="3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sz="3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sz="3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sz="3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Рисунок 1" descr="Картинка пк для презентации по информатик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41573" y="502552"/>
            <a:ext cx="144016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Рисунок 2" descr="https://avatars.mds.yandex.net/i?id=9d191cbd8edfb59c5b08149a0b3e85979dfb5df0-10639915-images-thumbs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988840"/>
            <a:ext cx="2221235" cy="1598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Рисунок 3" descr="https://avatars.mds.yandex.net/i?id=75aa90cb2a52d6fb755f86fd2618be5e04c0e589-9733994-images-thumbs&amp;n=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3717032"/>
            <a:ext cx="176212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Рисунок 1" descr="https://avatars.mds.yandex.net/i?id=5d31cfb9d2d84e9c2cc680b6e516db63c38817b1-10114558-images-thumbs&amp;n=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5373216"/>
            <a:ext cx="712879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95536" y="404664"/>
            <a:ext cx="8352928" cy="5760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 rot="10800000" flipV="1">
            <a:off x="395536" y="404664"/>
            <a:ext cx="8352928" cy="6048672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Персональные данные </a:t>
            </a:r>
          </a:p>
          <a:p>
            <a:pPr algn="ctr"/>
            <a:endParaRPr lang="ru-RU" sz="4000" b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/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представляют собой информацию о конкретном человеке. Это те данные, которые позволяют нам узнать человека в толпе, узнать и определить как конкретную личность.</a:t>
            </a:r>
            <a:endParaRPr lang="ru-RU" sz="72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ru-RU" sz="4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332656"/>
            <a:ext cx="8064896" cy="63367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Таких данных огромное количество. К ним относятся:</a:t>
            </a:r>
          </a:p>
          <a:p>
            <a:pPr algn="ctr"/>
            <a:endParaRPr lang="ru-RU" sz="28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Фамилия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Имя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Отчество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Дата рождения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Место рождения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Место жительства (адрес)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Номер телефона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Адрес электронной почты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фотография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Возраст и др.</a:t>
            </a:r>
            <a:endParaRPr lang="ru-RU" sz="28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http://detsad-169.ru/wp-content/uploads/2011/09/idx01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221088"/>
            <a:ext cx="2904257" cy="2420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280920" cy="619268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Специальные персональные данные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расовая, национальная принадлежность, политические взгляды, религиозные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убеждения, состояние здоровья.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Биометрические персональные данные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сетчатка глаза, ДНК, группа крови.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целом можно сказать, что </a:t>
            </a:r>
            <a:r>
              <a:rPr lang="ru-RU" sz="2400" b="1" u="sng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персональные данные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это совокупность данных, которые необходимы и достаточны для определения какого-то человека.</a:t>
            </a:r>
            <a:endParaRPr lang="ru-RU" sz="2400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1c4865b4f625987d410761dca87ef1e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3284984"/>
            <a:ext cx="2355862" cy="1552513"/>
          </a:xfrm>
          <a:prstGeom prst="rect">
            <a:avLst/>
          </a:prstGeom>
        </p:spPr>
      </p:pic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2492895"/>
            <a:ext cx="2448272" cy="17258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640871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ru-RU" sz="3200" b="1" u="sng" dirty="0" smtClean="0">
                <a:solidFill>
                  <a:srgbClr val="28BA39"/>
                </a:solidFill>
                <a:latin typeface="Times New Roman" pitchFamily="18" charset="0"/>
                <a:cs typeface="Times New Roman" pitchFamily="18" charset="0"/>
              </a:rPr>
              <a:t>К п</a:t>
            </a:r>
            <a:r>
              <a:rPr lang="ru-RU" sz="3200" b="1" u="sng" dirty="0" smtClean="0">
                <a:solidFill>
                  <a:srgbClr val="28BA39"/>
                </a:solidFill>
                <a:latin typeface="Times New Roman" pitchFamily="18" charset="0"/>
                <a:cs typeface="Times New Roman" pitchFamily="18" charset="0"/>
              </a:rPr>
              <a:t>ерсональным данным относятся:</a:t>
            </a:r>
            <a:endParaRPr lang="ru-RU" sz="3200" b="1" u="sng" dirty="0" smtClean="0">
              <a:solidFill>
                <a:srgbClr val="28BA3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ФИО, возраст, домашний адрес, номер телефона</a:t>
            </a:r>
          </a:p>
          <a:p>
            <a:pPr marL="342900" indent="-342900">
              <a:buAutoNum type="arabicParenR"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Группа крови, отпечатки пальцев</a:t>
            </a:r>
          </a:p>
          <a:p>
            <a:pPr marL="342900" indent="-342900">
              <a:buAutoNum type="arabicParenR"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Сведения об образовании (учеба в школе), фотографии</a:t>
            </a:r>
          </a:p>
          <a:p>
            <a:pPr marL="342900" indent="-342900">
              <a:buAutoNum type="arabicParenR"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Всё вышеперечисленное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568952" cy="626469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dirty="0" smtClean="0">
                <a:solidFill>
                  <a:srgbClr val="28BA39"/>
                </a:solidFill>
                <a:latin typeface="Times New Roman" pitchFamily="18" charset="0"/>
                <a:cs typeface="Times New Roman" pitchFamily="18" charset="0"/>
              </a:rPr>
              <a:t>Можешь ли ты контролировать размещение своих фотографий в сети Интернет, если выкладываешь их в социальные сети?</a:t>
            </a:r>
            <a:endParaRPr lang="ru-RU" sz="3600" dirty="0" smtClean="0">
              <a:solidFill>
                <a:srgbClr val="28BA3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Да</a:t>
            </a:r>
          </a:p>
          <a:p>
            <a:pPr marL="342900" indent="-342900">
              <a:buAutoNum type="arabicParenR"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Нет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424936" cy="640871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dirty="0" smtClean="0">
                <a:solidFill>
                  <a:srgbClr val="28BA39"/>
                </a:solidFill>
                <a:latin typeface="Times New Roman" pitchFamily="18" charset="0"/>
                <a:cs typeface="Times New Roman" pitchFamily="18" charset="0"/>
              </a:rPr>
              <a:t>Друг позвал на день Рождения в выходные, и все друзья приглашены. Правильно ли будет разместить дату, время и место </a:t>
            </a:r>
            <a:r>
              <a:rPr lang="ru-RU" sz="3600" b="1" dirty="0" smtClean="0">
                <a:solidFill>
                  <a:srgbClr val="28BA39"/>
                </a:solidFill>
                <a:latin typeface="Times New Roman" pitchFamily="18" charset="0"/>
                <a:cs typeface="Times New Roman" pitchFamily="18" charset="0"/>
              </a:rPr>
              <a:t>события в сети Интернет, </a:t>
            </a:r>
            <a:r>
              <a:rPr lang="ru-RU" sz="3600" b="1" dirty="0" smtClean="0">
                <a:solidFill>
                  <a:srgbClr val="28BA39"/>
                </a:solidFill>
                <a:latin typeface="Times New Roman" pitchFamily="18" charset="0"/>
                <a:cs typeface="Times New Roman" pitchFamily="18" charset="0"/>
              </a:rPr>
              <a:t>чтобы каждый видел информацию о торжестве? 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Да</a:t>
            </a:r>
          </a:p>
          <a:p>
            <a:pPr marL="342900" indent="-342900">
              <a:buAutoNum type="arabicParenR"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Нет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63367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dirty="0" smtClean="0">
                <a:solidFill>
                  <a:srgbClr val="28BA39"/>
                </a:solidFill>
                <a:latin typeface="Times New Roman" pitchFamily="18" charset="0"/>
                <a:cs typeface="Times New Roman" pitchFamily="18" charset="0"/>
              </a:rPr>
              <a:t>Что ты </a:t>
            </a:r>
            <a:r>
              <a:rPr lang="ru-RU" sz="3600" b="1" dirty="0" smtClean="0">
                <a:solidFill>
                  <a:srgbClr val="28BA39"/>
                </a:solidFill>
                <a:latin typeface="Times New Roman" pitchFamily="18" charset="0"/>
                <a:cs typeface="Times New Roman" pitchFamily="18" charset="0"/>
              </a:rPr>
              <a:t>разместишь в социальных сетях?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rabicParenR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Всё, что захочу</a:t>
            </a:r>
          </a:p>
          <a:p>
            <a:pPr marL="742950" indent="-742950">
              <a:buAutoNum type="arabicParenR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Сначала подумаю, а необходимо ли это и безопасно ли это.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Буду ли я чувствовать себя нормально, если родители,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учителя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увидят то, что я публикую?</a:t>
            </a:r>
          </a:p>
          <a:p>
            <a:pPr marL="742950" indent="-742950">
              <a:buAutoNum type="arabicParenR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Фотографию, ФИО, домашний адрес, номер школы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002676"/>
      </a:dk1>
      <a:lt1>
        <a:srgbClr val="002676"/>
      </a:lt1>
      <a:dk2>
        <a:srgbClr val="FFFFFF"/>
      </a:dk2>
      <a:lt2>
        <a:srgbClr val="FFFFFF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2B71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</TotalTime>
  <Words>393</Words>
  <Application>Microsoft Office PowerPoint</Application>
  <PresentationFormat>Экран (4:3)</PresentationFormat>
  <Paragraphs>111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Максим</dc:creator>
  <cp:lastModifiedBy>markova</cp:lastModifiedBy>
  <cp:revision>46</cp:revision>
  <dcterms:created xsi:type="dcterms:W3CDTF">2017-05-14T16:51:58Z</dcterms:created>
  <dcterms:modified xsi:type="dcterms:W3CDTF">2024-05-15T11:41:06Z</dcterms:modified>
</cp:coreProperties>
</file>