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60" r:id="rId2"/>
    <p:sldId id="266" r:id="rId3"/>
    <p:sldId id="261" r:id="rId4"/>
    <p:sldId id="264" r:id="rId5"/>
    <p:sldId id="265" r:id="rId6"/>
    <p:sldId id="258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E7C5-564D-4A9E-89A2-44BE23B24FE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2512A-2BF5-47D8-95AA-C8C57FE1A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2F62A6-2C0E-4A70-A5A2-0AB1D5CC297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2F62A6-2C0E-4A70-A5A2-0AB1D5CC297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2F62A6-2C0E-4A70-A5A2-0AB1D5CC297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2F62A6-2C0E-4A70-A5A2-0AB1D5CC297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3E3787-523F-4BAB-BB45-65F8E11E02C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AEC9EC-B409-40CC-A7C9-E648A5936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1856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3787-523F-4BAB-BB45-65F8E11E02C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C9EC-B409-40CC-A7C9-E648A5936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856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3787-523F-4BAB-BB45-65F8E11E02C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C9EC-B409-40CC-A7C9-E648A5936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856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3E3787-523F-4BAB-BB45-65F8E11E02C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AEC9EC-B409-40CC-A7C9-E648A5936E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11856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3E3787-523F-4BAB-BB45-65F8E11E02C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AEC9EC-B409-40CC-A7C9-E648A5936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1856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3787-523F-4BAB-BB45-65F8E11E02C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C9EC-B409-40CC-A7C9-E648A5936E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Tm="11856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3787-523F-4BAB-BB45-65F8E11E02C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C9EC-B409-40CC-A7C9-E648A5936E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Tm="11856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3E3787-523F-4BAB-BB45-65F8E11E02C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AEC9EC-B409-40CC-A7C9-E648A5936E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11856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3787-523F-4BAB-BB45-65F8E11E02C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C9EC-B409-40CC-A7C9-E648A5936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1856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3E3787-523F-4BAB-BB45-65F8E11E02C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AEC9EC-B409-40CC-A7C9-E648A5936E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1856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3E3787-523F-4BAB-BB45-65F8E11E02C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AEC9EC-B409-40CC-A7C9-E648A5936E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11856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3E3787-523F-4BAB-BB45-65F8E11E02C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AEC9EC-B409-40CC-A7C9-E648A5936E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Tm="11856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188640"/>
            <a:ext cx="8075612" cy="64807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cap="all" dirty="0" smtClean="0">
                <a:latin typeface="Arial" pitchFamily="34" charset="0"/>
                <a:ea typeface="+mj-ea"/>
                <a:cs typeface="Arial" pitchFamily="34" charset="0"/>
              </a:rPr>
              <a:t>ОНЛАЙН-УГРОЗЫ</a:t>
            </a:r>
            <a:endParaRPr lang="ru-RU" sz="3200" b="1" cap="all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980728"/>
            <a:ext cx="6913562" cy="61277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92075" indent="-92075"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Кража персональных данных</a:t>
            </a:r>
            <a:endParaRPr lang="ru-RU" sz="3000" b="1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1772816"/>
            <a:ext cx="6913562" cy="61277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92075" indent="-92075"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3000" b="1" dirty="0" smtClean="0">
                <a:solidFill>
                  <a:schemeClr val="dk1"/>
                </a:solidFill>
                <a:latin typeface="Candara" pitchFamily="34" charset="0"/>
                <a:cs typeface="Arial" pitchFamily="34" charset="0"/>
              </a:rPr>
              <a:t>Утечка данных</a:t>
            </a:r>
            <a:endParaRPr lang="ru-RU" sz="3000" b="1" dirty="0">
              <a:solidFill>
                <a:schemeClr val="dk1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3608" y="2564904"/>
            <a:ext cx="6913562" cy="61277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92075" indent="-92075"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Вредоносные программы и вирусы</a:t>
            </a:r>
            <a:endParaRPr lang="ru-RU" sz="3000" b="1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4653136"/>
            <a:ext cx="6913562" cy="61293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92075" indent="-92075"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3000" b="1" dirty="0" err="1" smtClean="0">
                <a:latin typeface="Candara" pitchFamily="34" charset="0"/>
                <a:cs typeface="Arial" pitchFamily="34" charset="0"/>
              </a:rPr>
              <a:t>Кибербуллинг</a:t>
            </a:r>
            <a:endParaRPr lang="ru-RU" sz="3000" b="1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3356992"/>
            <a:ext cx="6913562" cy="1123712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92075" indent="-92075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3000" b="1" dirty="0" err="1" smtClean="0">
                <a:latin typeface="Candara" pitchFamily="34" charset="0"/>
                <a:cs typeface="Arial" pitchFamily="34" charset="0"/>
              </a:rPr>
              <a:t>Фишинговые</a:t>
            </a: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 и мошеннические электронные письма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3608" y="5445224"/>
            <a:ext cx="6913562" cy="112371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92075" indent="-92075"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Поддельные сайты, интернет-мошенничество</a:t>
            </a:r>
            <a:endParaRPr lang="ru-RU" sz="3000" b="1" dirty="0">
              <a:latin typeface="Candara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185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8478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628800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</a:t>
            </a:r>
            <a:r>
              <a:rPr lang="ru-RU" b="1" dirty="0" smtClean="0"/>
              <a:t>Ситуация </a:t>
            </a:r>
            <a:r>
              <a:rPr lang="ru-RU" b="1" dirty="0" smtClean="0"/>
              <a:t>3: </a:t>
            </a:r>
          </a:p>
          <a:p>
            <a:endParaRPr lang="ru-RU" dirty="0" smtClean="0"/>
          </a:p>
          <a:p>
            <a:r>
              <a:rPr lang="ru-RU" dirty="0" smtClean="0"/>
              <a:t>Доброго времени суток! Я Артем, учусь в 9-м классе. Однажды на уроке информатики я зашел в свой </a:t>
            </a:r>
            <a:r>
              <a:rPr lang="ru-RU" dirty="0" err="1" smtClean="0"/>
              <a:t>аккаунт</a:t>
            </a:r>
            <a:r>
              <a:rPr lang="ru-RU" dirty="0" smtClean="0"/>
              <a:t> в социальной сети и забыл выйти. Через неделю один из моих одноклассников создал паблик, в которой он выкладывает </a:t>
            </a:r>
            <a:r>
              <a:rPr lang="ru-RU" dirty="0" err="1" smtClean="0"/>
              <a:t>скриншоты</a:t>
            </a:r>
            <a:r>
              <a:rPr lang="ru-RU" dirty="0" smtClean="0"/>
              <a:t> моей личной переписки с друзьями и гадкие комментарии к ним. Там нет ничего такого, но это все равно неприятно. Надо мной все смеются. Я и раньше не был самым популярным в классе, а теперь стал настоящим изгоем. Что мне делать? Можно ли удалить этот паблик? Как наказать одноклассника? </a:t>
            </a:r>
            <a:endParaRPr lang="ru-RU" dirty="0"/>
          </a:p>
        </p:txBody>
      </p:sp>
    </p:spTree>
  </p:cSld>
  <p:clrMapOvr>
    <a:masterClrMapping/>
  </p:clrMapOvr>
  <p:transition advTm="1185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63588" y="427038"/>
            <a:ext cx="8075612" cy="8509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cap="all" dirty="0" smtClean="0">
                <a:latin typeface="Arial" pitchFamily="34" charset="0"/>
                <a:ea typeface="+mj-ea"/>
                <a:cs typeface="Arial" pitchFamily="34" charset="0"/>
              </a:rPr>
              <a:t>НАДЕЖНЫЙ ПАРОЛЬ - </a:t>
            </a:r>
            <a:endParaRPr lang="ru-RU" sz="3200" b="1" cap="all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268760"/>
            <a:ext cx="73020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lvl="0" indent="-92075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3000" b="1" dirty="0" smtClean="0">
                <a:solidFill>
                  <a:prstClr val="black"/>
                </a:solidFill>
                <a:latin typeface="Candara" pitchFamily="34" charset="0"/>
                <a:cs typeface="Arial" pitchFamily="34" charset="0"/>
              </a:rPr>
              <a:t>ПАРОЛЬ, КОТОРЫЙ </a:t>
            </a:r>
            <a:r>
              <a:rPr lang="ru-RU" sz="3000" b="1" u="sng" dirty="0" smtClean="0">
                <a:solidFill>
                  <a:prstClr val="black"/>
                </a:solidFill>
                <a:latin typeface="Candara" pitchFamily="34" charset="0"/>
                <a:cs typeface="Arial" pitchFamily="34" charset="0"/>
              </a:rPr>
              <a:t>ЛЕГКО ЗАПОМНИТЬ </a:t>
            </a:r>
            <a:r>
              <a:rPr lang="ru-RU" sz="3000" b="1" dirty="0" smtClean="0">
                <a:solidFill>
                  <a:prstClr val="black"/>
                </a:solidFill>
                <a:latin typeface="Candara" pitchFamily="34" charset="0"/>
                <a:cs typeface="Arial" pitchFamily="34" charset="0"/>
              </a:rPr>
              <a:t/>
            </a:r>
            <a:br>
              <a:rPr lang="ru-RU" sz="3000" b="1" dirty="0" smtClean="0">
                <a:solidFill>
                  <a:prstClr val="black"/>
                </a:solidFill>
                <a:latin typeface="Candara" pitchFamily="34" charset="0"/>
                <a:cs typeface="Arial" pitchFamily="34" charset="0"/>
              </a:rPr>
            </a:br>
            <a:r>
              <a:rPr lang="ru-RU" sz="3000" b="1" dirty="0" smtClean="0">
                <a:solidFill>
                  <a:prstClr val="black"/>
                </a:solidFill>
                <a:latin typeface="Candara" pitchFamily="34" charset="0"/>
                <a:cs typeface="Arial" pitchFamily="34" charset="0"/>
              </a:rPr>
              <a:t>И </a:t>
            </a:r>
            <a:r>
              <a:rPr lang="ru-RU" sz="3000" b="1" u="sng" dirty="0" smtClean="0">
                <a:solidFill>
                  <a:prstClr val="black"/>
                </a:solidFill>
                <a:latin typeface="Candara" pitchFamily="34" charset="0"/>
                <a:cs typeface="Arial" pitchFamily="34" charset="0"/>
              </a:rPr>
              <a:t>СЛОЖНО УГАДАТЬ</a:t>
            </a:r>
            <a:endParaRPr lang="ru-RU" sz="3000" b="1" u="sng" dirty="0">
              <a:solidFill>
                <a:prstClr val="black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42088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Должен состоять из 8-16 символов, включать в себя: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Буквы (верхний и нижний регистр) – А </a:t>
            </a:r>
            <a:r>
              <a:rPr lang="ru-RU" dirty="0" err="1" smtClean="0"/>
              <a:t>а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Цифры  - 1 2 3 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Символы  </a:t>
            </a:r>
            <a:r>
              <a:rPr lang="ru-RU" dirty="0" smtClean="0">
                <a:sym typeface="Wingdings" pitchFamily="2" charset="2"/>
              </a:rPr>
              <a:t>:) </a:t>
            </a:r>
            <a:r>
              <a:rPr lang="en-US" dirty="0" smtClean="0">
                <a:sym typeface="Wingdings" pitchFamily="2" charset="2"/>
              </a:rPr>
              <a:t>@ ! &amp; </a:t>
            </a:r>
            <a:r>
              <a:rPr lang="ru-RU" dirty="0" smtClean="0">
                <a:sym typeface="Wingdings" pitchFamily="2" charset="2"/>
              </a:rPr>
              <a:t>?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3717032"/>
            <a:ext cx="8064896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Способы составления: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err="1" smtClean="0"/>
              <a:t>Транслетирация</a:t>
            </a:r>
            <a:r>
              <a:rPr lang="ru-RU" dirty="0" smtClean="0"/>
              <a:t> – русское слово набрать на английской клавиатуре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Смещение по клавиатуре – при написании слова смещаться по клавиатуре на 1 клавишу влево или вправо </a:t>
            </a:r>
            <a:r>
              <a:rPr lang="en-US" dirty="0" smtClean="0"/>
              <a:t>(</a:t>
            </a:r>
            <a:r>
              <a:rPr lang="ru-RU" dirty="0" smtClean="0"/>
              <a:t>АРБУЗ  - ВПЬЦЩ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Акрония</a:t>
            </a:r>
            <a:r>
              <a:rPr lang="ru-RU" dirty="0" smtClean="0"/>
              <a:t> – первые буквы слов или фразы (КОЖЗГСФ)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Чередование символов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Псевдографика – использование символов для создания графических изображений  _</a:t>
            </a:r>
            <a:r>
              <a:rPr lang="en-US" dirty="0" smtClean="0"/>
              <a:t>&gt;(O:o:O</a:t>
            </a:r>
            <a:r>
              <a:rPr lang="ru-RU" dirty="0" smtClean="0"/>
              <a:t>)</a:t>
            </a:r>
            <a:r>
              <a:rPr lang="en-US" dirty="0" smtClean="0"/>
              <a:t>&lt;_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185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188640"/>
            <a:ext cx="8587680" cy="850900"/>
          </a:xfrm>
          <a:prstGeom prst="rect">
            <a:avLst/>
          </a:prstGeom>
        </p:spPr>
        <p:txBody>
          <a:bodyPr lIns="0" tIns="0" rIns="0" bIns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cap="all" dirty="0" smtClean="0">
                <a:latin typeface="Arial" pitchFamily="34" charset="0"/>
                <a:ea typeface="+mj-ea"/>
                <a:cs typeface="Arial" pitchFamily="34" charset="0"/>
              </a:rPr>
              <a:t>ОСНОВНЫЕ ПРАВИЛА ЗАЩИТЫ ПЕРСОНАЛЬНЫХ ДАННЫХ</a:t>
            </a:r>
            <a:endParaRPr lang="ru-RU" sz="3200" b="1" cap="all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196752"/>
            <a:ext cx="8280920" cy="61293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92075" indent="-92075"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Удалить лишние данные в социальных сетях</a:t>
            </a:r>
            <a:endParaRPr lang="ru-RU" sz="3000" b="1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11" name="Прямоугольник 8"/>
          <p:cNvSpPr>
            <a:spLocks noChangeArrowheads="1"/>
          </p:cNvSpPr>
          <p:nvPr/>
        </p:nvSpPr>
        <p:spPr bwMode="auto">
          <a:xfrm>
            <a:off x="251520" y="3573016"/>
            <a:ext cx="5400600" cy="295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2075" indent="-92075">
              <a:lnSpc>
                <a:spcPts val="2275"/>
              </a:lnSpc>
              <a:spcBef>
                <a:spcPct val="20000"/>
              </a:spcBef>
              <a:spcAft>
                <a:spcPts val="600"/>
              </a:spcAft>
            </a:pPr>
            <a:r>
              <a:rPr lang="ru-RU" sz="2600" b="1" dirty="0" smtClean="0">
                <a:latin typeface="Candara" pitchFamily="34" charset="0"/>
                <a:cs typeface="Arial" charset="0"/>
              </a:rPr>
              <a:t>Фотография</a:t>
            </a:r>
            <a:r>
              <a:rPr lang="ru-RU" sz="2600" b="1" dirty="0">
                <a:latin typeface="Candara" pitchFamily="34" charset="0"/>
                <a:cs typeface="Arial" charset="0"/>
              </a:rPr>
              <a:t>, </a:t>
            </a:r>
            <a:r>
              <a:rPr lang="en-US" sz="2600" b="1" dirty="0" smtClean="0">
                <a:latin typeface="Candara" pitchFamily="34" charset="0"/>
                <a:cs typeface="Arial" charset="0"/>
              </a:rPr>
              <a:t/>
            </a:r>
            <a:br>
              <a:rPr lang="en-US" sz="2600" b="1" dirty="0" smtClean="0">
                <a:latin typeface="Candara" pitchFamily="34" charset="0"/>
                <a:cs typeface="Arial" charset="0"/>
              </a:rPr>
            </a:br>
            <a:r>
              <a:rPr lang="en-US" sz="2600" b="1" dirty="0" smtClean="0">
                <a:latin typeface="Candara" pitchFamily="34" charset="0"/>
                <a:cs typeface="Arial" charset="0"/>
              </a:rPr>
              <a:t>             </a:t>
            </a:r>
            <a:r>
              <a:rPr lang="ru-RU" sz="2600" b="1" dirty="0" smtClean="0">
                <a:latin typeface="Candara" pitchFamily="34" charset="0"/>
                <a:cs typeface="Arial" charset="0"/>
              </a:rPr>
              <a:t>на </a:t>
            </a:r>
            <a:r>
              <a:rPr lang="ru-RU" sz="2600" b="1" dirty="0">
                <a:latin typeface="Candara" pitchFamily="34" charset="0"/>
                <a:cs typeface="Arial" charset="0"/>
              </a:rPr>
              <a:t>которой ясно видно лицо</a:t>
            </a:r>
          </a:p>
          <a:p>
            <a:pPr marL="92075" indent="-92075">
              <a:lnSpc>
                <a:spcPts val="2275"/>
              </a:lnSpc>
              <a:spcBef>
                <a:spcPct val="20000"/>
              </a:spcBef>
              <a:spcAft>
                <a:spcPts val="600"/>
              </a:spcAft>
            </a:pPr>
            <a:r>
              <a:rPr lang="ru-RU" sz="2600" b="1" dirty="0">
                <a:latin typeface="Candara" pitchFamily="34" charset="0"/>
                <a:cs typeface="Arial" charset="0"/>
              </a:rPr>
              <a:t>Номер школы</a:t>
            </a:r>
          </a:p>
          <a:p>
            <a:pPr marL="92075" indent="-92075">
              <a:lnSpc>
                <a:spcPts val="2275"/>
              </a:lnSpc>
              <a:spcBef>
                <a:spcPct val="20000"/>
              </a:spcBef>
              <a:spcAft>
                <a:spcPts val="600"/>
              </a:spcAft>
            </a:pPr>
            <a:r>
              <a:rPr lang="ru-RU" sz="2600" b="1" dirty="0">
                <a:latin typeface="Candara" pitchFamily="34" charset="0"/>
                <a:cs typeface="Arial" charset="0"/>
              </a:rPr>
              <a:t>Возраст</a:t>
            </a:r>
          </a:p>
          <a:p>
            <a:pPr marL="92075" indent="-92075">
              <a:lnSpc>
                <a:spcPts val="2275"/>
              </a:lnSpc>
              <a:spcBef>
                <a:spcPct val="20000"/>
              </a:spcBef>
              <a:spcAft>
                <a:spcPts val="600"/>
              </a:spcAft>
            </a:pPr>
            <a:r>
              <a:rPr lang="ru-RU" sz="2600" b="1" dirty="0">
                <a:latin typeface="Candara" pitchFamily="34" charset="0"/>
                <a:cs typeface="Arial" charset="0"/>
              </a:rPr>
              <a:t>Мобильный и домашний телефон</a:t>
            </a:r>
          </a:p>
          <a:p>
            <a:pPr marL="92075" indent="-92075">
              <a:lnSpc>
                <a:spcPts val="2275"/>
              </a:lnSpc>
              <a:spcBef>
                <a:spcPct val="20000"/>
              </a:spcBef>
              <a:spcAft>
                <a:spcPts val="600"/>
              </a:spcAft>
            </a:pPr>
            <a:r>
              <a:rPr lang="ru-RU" sz="2600" b="1" dirty="0">
                <a:latin typeface="Candara" pitchFamily="34" charset="0"/>
                <a:cs typeface="Arial" charset="0"/>
              </a:rPr>
              <a:t>Домашний </a:t>
            </a:r>
            <a:r>
              <a:rPr lang="ru-RU" sz="2600" b="1" dirty="0" smtClean="0">
                <a:latin typeface="Candara" pitchFamily="34" charset="0"/>
                <a:cs typeface="Arial" charset="0"/>
              </a:rPr>
              <a:t>адрес</a:t>
            </a:r>
            <a:endParaRPr lang="en-US" sz="2600" b="1" dirty="0" smtClean="0">
              <a:latin typeface="Candara" pitchFamily="34" charset="0"/>
              <a:cs typeface="Arial" charset="0"/>
            </a:endParaRPr>
          </a:p>
          <a:p>
            <a:pPr marL="92075" indent="-92075">
              <a:lnSpc>
                <a:spcPts val="2275"/>
              </a:lnSpc>
              <a:spcBef>
                <a:spcPct val="20000"/>
              </a:spcBef>
              <a:spcAft>
                <a:spcPts val="600"/>
              </a:spcAft>
            </a:pPr>
            <a:r>
              <a:rPr lang="ru-RU" sz="2600" b="1" dirty="0" smtClean="0">
                <a:latin typeface="Candara" pitchFamily="34" charset="0"/>
                <a:cs typeface="Arial" charset="0"/>
              </a:rPr>
              <a:t>Родители</a:t>
            </a:r>
            <a:endParaRPr lang="ru-RU" sz="2600" b="1" dirty="0">
              <a:latin typeface="Candara" pitchFamily="34" charset="0"/>
              <a:cs typeface="Arial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236296" y="4869160"/>
            <a:ext cx="0" cy="1368152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Прямоугольник 19"/>
          <p:cNvSpPr>
            <a:spLocks noChangeArrowheads="1"/>
          </p:cNvSpPr>
          <p:nvPr/>
        </p:nvSpPr>
        <p:spPr bwMode="auto">
          <a:xfrm>
            <a:off x="3275856" y="6174993"/>
            <a:ext cx="4896544" cy="68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2075" indent="-92075" algn="r">
              <a:lnSpc>
                <a:spcPts val="2275"/>
              </a:lnSpc>
              <a:spcBef>
                <a:spcPct val="20000"/>
              </a:spcBef>
              <a:spcAft>
                <a:spcPts val="600"/>
              </a:spcAft>
            </a:pPr>
            <a:r>
              <a:rPr lang="ru-RU" sz="2800" dirty="0">
                <a:latin typeface="Candara" pitchFamily="34" charset="0"/>
                <a:cs typeface="Arial" charset="0"/>
              </a:rPr>
              <a:t> </a:t>
            </a:r>
            <a:r>
              <a:rPr lang="ru-RU" sz="2200" b="1" dirty="0">
                <a:latin typeface="Candara" pitchFamily="34" charset="0"/>
                <a:cs typeface="Arial" charset="0"/>
              </a:rPr>
              <a:t>Около трети профилей </a:t>
            </a:r>
            <a:r>
              <a:rPr lang="en-US" sz="2200" b="1" dirty="0" smtClean="0">
                <a:latin typeface="Candara" pitchFamily="34" charset="0"/>
                <a:cs typeface="Arial" charset="0"/>
              </a:rPr>
              <a:t> </a:t>
            </a:r>
            <a:r>
              <a:rPr lang="ru-RU" sz="2200" b="1" dirty="0" smtClean="0">
                <a:latin typeface="Candara" pitchFamily="34" charset="0"/>
                <a:cs typeface="Arial" charset="0"/>
              </a:rPr>
              <a:t>в </a:t>
            </a:r>
            <a:r>
              <a:rPr lang="ru-RU" sz="2200" b="1" dirty="0" err="1">
                <a:latin typeface="Candara" pitchFamily="34" charset="0"/>
                <a:cs typeface="Arial" charset="0"/>
              </a:rPr>
              <a:t>соцсетях</a:t>
            </a:r>
            <a:r>
              <a:rPr lang="ru-RU" sz="2200" b="1" dirty="0">
                <a:latin typeface="Candara" pitchFamily="34" charset="0"/>
                <a:cs typeface="Arial" charset="0"/>
              </a:rPr>
              <a:t> находятся в открытом доступе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283968" y="6165304"/>
            <a:ext cx="295275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2"/>
          <p:cNvGrpSpPr>
            <a:grpSpLocks/>
          </p:cNvGrpSpPr>
          <p:nvPr/>
        </p:nvGrpSpPr>
        <p:grpSpPr bwMode="auto">
          <a:xfrm>
            <a:off x="6084168" y="2636912"/>
            <a:ext cx="2389188" cy="2381250"/>
            <a:chOff x="5400512" y="2105904"/>
            <a:chExt cx="2390144" cy="2381512"/>
          </a:xfrm>
        </p:grpSpPr>
        <p:sp>
          <p:nvSpPr>
            <p:cNvPr id="16" name="Овал 15"/>
            <p:cNvSpPr>
              <a:spLocks noChangeAspect="1"/>
            </p:cNvSpPr>
            <p:nvPr/>
          </p:nvSpPr>
          <p:spPr>
            <a:xfrm>
              <a:off x="5435451" y="2132894"/>
              <a:ext cx="2355205" cy="235452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Пирог 16"/>
            <p:cNvSpPr>
              <a:spLocks noChangeAspect="1"/>
            </p:cNvSpPr>
            <p:nvPr/>
          </p:nvSpPr>
          <p:spPr>
            <a:xfrm rot="3483741">
              <a:off x="5400062" y="2106354"/>
              <a:ext cx="2376748" cy="2375850"/>
            </a:xfrm>
            <a:prstGeom prst="pie">
              <a:avLst>
                <a:gd name="adj1" fmla="val 16156998"/>
                <a:gd name="adj2" fmla="val 1940253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28"/>
            <p:cNvSpPr txBox="1">
              <a:spLocks noChangeArrowheads="1"/>
            </p:cNvSpPr>
            <p:nvPr/>
          </p:nvSpPr>
          <p:spPr bwMode="auto">
            <a:xfrm>
              <a:off x="6732240" y="3356992"/>
              <a:ext cx="100811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>
                  <a:latin typeface="Candara" pitchFamily="34" charset="0"/>
                </a:rPr>
                <a:t>30%</a:t>
              </a: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395536" y="2420888"/>
            <a:ext cx="2808312" cy="845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lnSpc>
                <a:spcPts val="2275"/>
              </a:lnSpc>
              <a:spcBef>
                <a:spcPct val="20000"/>
              </a:spcBef>
              <a:spcAft>
                <a:spcPts val="600"/>
              </a:spcAft>
            </a:pPr>
            <a:r>
              <a:rPr lang="ru-RU" sz="2800" b="1" dirty="0" smtClean="0">
                <a:latin typeface="Candara" pitchFamily="34" charset="0"/>
                <a:cs typeface="Arial" charset="0"/>
              </a:rPr>
              <a:t>Имя и фамилия</a:t>
            </a:r>
          </a:p>
          <a:p>
            <a:pPr marL="92075" indent="-92075">
              <a:lnSpc>
                <a:spcPts val="2275"/>
              </a:lnSpc>
              <a:spcBef>
                <a:spcPct val="20000"/>
              </a:spcBef>
              <a:spcAft>
                <a:spcPts val="600"/>
              </a:spcAft>
            </a:pPr>
            <a:r>
              <a:rPr lang="ru-RU" sz="2800" b="1" dirty="0" err="1" smtClean="0">
                <a:latin typeface="Candara" pitchFamily="34" charset="0"/>
                <a:cs typeface="Arial" charset="0"/>
              </a:rPr>
              <a:t>Никнейм</a:t>
            </a:r>
            <a:endParaRPr lang="ru-RU" sz="2800" b="1" dirty="0" smtClean="0">
              <a:latin typeface="Candara" pitchFamily="34" charset="0"/>
              <a:cs typeface="Arial" charset="0"/>
            </a:endParaRPr>
          </a:p>
        </p:txBody>
      </p:sp>
      <p:sp>
        <p:nvSpPr>
          <p:cNvPr id="23" name="Знак запрета 22"/>
          <p:cNvSpPr/>
          <p:nvPr/>
        </p:nvSpPr>
        <p:spPr>
          <a:xfrm>
            <a:off x="755576" y="3501008"/>
            <a:ext cx="3096344" cy="2808312"/>
          </a:xfrm>
          <a:prstGeom prst="noSmoking">
            <a:avLst>
              <a:gd name="adj" fmla="val 92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трелка влево 23"/>
          <p:cNvSpPr/>
          <p:nvPr/>
        </p:nvSpPr>
        <p:spPr>
          <a:xfrm>
            <a:off x="2987824" y="2348880"/>
            <a:ext cx="2736304" cy="1008112"/>
          </a:xfrm>
          <a:prstGeom prst="leftArrow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188640"/>
            <a:ext cx="8587680" cy="850900"/>
          </a:xfrm>
          <a:prstGeom prst="rect">
            <a:avLst/>
          </a:prstGeom>
        </p:spPr>
        <p:txBody>
          <a:bodyPr lIns="0" tIns="0" rIns="0" bIns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cap="all" dirty="0" smtClean="0">
                <a:latin typeface="Arial" pitchFamily="34" charset="0"/>
                <a:ea typeface="+mj-ea"/>
                <a:cs typeface="Arial" pitchFamily="34" charset="0"/>
              </a:rPr>
              <a:t>ОСНОВНЫЕ ПРАВИЛА ЗАЩИТЫ ПЕРСОНАЛЬНЫХ ДАННЫХ</a:t>
            </a:r>
            <a:endParaRPr lang="ru-RU" sz="3200" b="1" cap="all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2132856"/>
            <a:ext cx="8496944" cy="61293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Не отправлять фото и видео незнакомым людям</a:t>
            </a:r>
            <a:endParaRPr lang="ru-RU" sz="3000" b="1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3717032"/>
            <a:ext cx="8280920" cy="6127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Не заходить на подозрительные сайты</a:t>
            </a:r>
            <a:endParaRPr lang="ru-RU" sz="3000" b="1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12776"/>
            <a:ext cx="8280920" cy="6127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Приватность</a:t>
            </a:r>
            <a:endParaRPr lang="ru-RU" sz="3000" b="1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2924944"/>
            <a:ext cx="8280920" cy="61293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Антивирусная защита</a:t>
            </a:r>
            <a:endParaRPr lang="ru-RU" sz="3000" b="1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4653136"/>
            <a:ext cx="8280920" cy="6127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Вовремя обратиться за помощью к взрослым</a:t>
            </a:r>
            <a:endParaRPr lang="ru-RU" sz="3000" b="1" dirty="0">
              <a:latin typeface="Candara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185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_Общие документы\Черешенко Е.А\конкурс Персональные данные\1 Победители\Плакат\1 мест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3" y="188640"/>
            <a:ext cx="9146213" cy="6413067"/>
          </a:xfrm>
          <a:prstGeom prst="rect">
            <a:avLst/>
          </a:prstGeom>
          <a:noFill/>
        </p:spPr>
      </p:pic>
    </p:spTree>
  </p:cSld>
  <p:clrMapOvr>
    <a:masterClrMapping/>
  </p:clrMapOvr>
  <p:transition advTm="1185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332656"/>
            <a:ext cx="8587680" cy="850900"/>
          </a:xfrm>
          <a:prstGeom prst="rect">
            <a:avLst/>
          </a:prstGeom>
        </p:spPr>
        <p:txBody>
          <a:bodyPr lIns="0" tIns="0" rIns="0" bIns="0"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cap="all" dirty="0" smtClean="0">
                <a:latin typeface="Arial" pitchFamily="34" charset="0"/>
                <a:ea typeface="+mj-ea"/>
                <a:cs typeface="Arial" pitchFamily="34" charset="0"/>
              </a:rPr>
              <a:t>ОТВЕТСТВЕННОСТЬ ЗА НЕСОБЛЮДЕНИЕ ПРАВИЛ ПОВЕДЕНИЯ, В ТОМ ЧИСЛЕ С ПЕРСОНАЛЬНЫМИ ДАННЫМИ</a:t>
            </a:r>
            <a:endParaRPr lang="ru-RU" sz="3200" b="1" cap="all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700808"/>
            <a:ext cx="8280920" cy="163449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Кодекс об административных правонарушениях Российской Федерации (</a:t>
            </a:r>
            <a:r>
              <a:rPr lang="ru-RU" sz="3000" b="1" dirty="0" err="1" smtClean="0">
                <a:latin typeface="Candara" pitchFamily="34" charset="0"/>
                <a:cs typeface="Arial" pitchFamily="34" charset="0"/>
              </a:rPr>
              <a:t>КоАП</a:t>
            </a: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 </a:t>
            </a: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Р</a:t>
            </a: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Ф)</a:t>
            </a:r>
            <a:endParaRPr lang="ru-RU" sz="3000" b="1" dirty="0">
              <a:latin typeface="Candara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3933056"/>
            <a:ext cx="8280920" cy="11237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fontAlgn="auto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Уголовный кодекс Российской Федерации     (УК </a:t>
            </a: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Р</a:t>
            </a:r>
            <a:r>
              <a:rPr lang="ru-RU" sz="3000" b="1" dirty="0" smtClean="0">
                <a:latin typeface="Candara" pitchFamily="34" charset="0"/>
                <a:cs typeface="Arial" pitchFamily="34" charset="0"/>
              </a:rPr>
              <a:t>Ф)</a:t>
            </a:r>
            <a:endParaRPr lang="ru-RU" sz="3000" b="1" dirty="0">
              <a:latin typeface="Candar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185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8478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33265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Оскорбление</a:t>
            </a:r>
            <a:r>
              <a:rPr lang="ru-RU" dirty="0" smtClean="0"/>
              <a:t>, то есть унижение чести и достоинства другого лица, выраженное в неприличной или иной противоречащей общепринятым нормам морали и нравственности форме, – по статье 5.61 </a:t>
            </a:r>
            <a:r>
              <a:rPr lang="ru-RU" dirty="0" err="1" smtClean="0"/>
              <a:t>КоАП</a:t>
            </a:r>
            <a:r>
              <a:rPr lang="ru-RU" dirty="0" smtClean="0"/>
              <a:t> </a:t>
            </a:r>
            <a:r>
              <a:rPr lang="ru-RU" dirty="0" smtClean="0"/>
              <a:t>РФ (штраф до 5 т.р.)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844824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Клевета</a:t>
            </a:r>
            <a:r>
              <a:rPr lang="ru-RU" dirty="0" smtClean="0"/>
              <a:t> – распространение заведомо ложных сведений, порочащих честь и достоинство другого лица или подрывающих его репутацию, в том числе, – по части 2 статьи 128.1 УК </a:t>
            </a:r>
            <a:r>
              <a:rPr lang="ru-RU" dirty="0" smtClean="0"/>
              <a:t>РФ (штраф до 500 т.р. или обязательные работы до 160 ч)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356992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Сбор, запись, </a:t>
            </a:r>
            <a:r>
              <a:rPr lang="ru-RU" dirty="0" smtClean="0"/>
              <a:t>передача, </a:t>
            </a:r>
            <a:r>
              <a:rPr lang="ru-RU" dirty="0" smtClean="0"/>
              <a:t>в том числе распространение, предоставление, доступ </a:t>
            </a:r>
            <a:r>
              <a:rPr lang="ru-RU" b="1" dirty="0" smtClean="0"/>
              <a:t>персональных данных</a:t>
            </a:r>
            <a:r>
              <a:rPr lang="ru-RU" dirty="0" smtClean="0"/>
              <a:t> </a:t>
            </a:r>
            <a:r>
              <a:rPr lang="ru-RU" dirty="0" smtClean="0"/>
              <a:t>лица без его согласия – </a:t>
            </a:r>
            <a:r>
              <a:rPr lang="ru-RU" dirty="0" smtClean="0"/>
              <a:t>по частям 1, 2 статьи 13.11 </a:t>
            </a:r>
            <a:r>
              <a:rPr lang="ru-RU" dirty="0" err="1" smtClean="0"/>
              <a:t>КоАП</a:t>
            </a:r>
            <a:r>
              <a:rPr lang="ru-RU" dirty="0" smtClean="0"/>
              <a:t> </a:t>
            </a:r>
            <a:r>
              <a:rPr lang="ru-RU" dirty="0" smtClean="0"/>
              <a:t>РФ (штраф до 15 т.р.)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725144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Незаконное собирание или распространение </a:t>
            </a:r>
            <a:r>
              <a:rPr lang="ru-RU" b="1" dirty="0" smtClean="0"/>
              <a:t>сведений о частной жизни лица, составляющих его личную или семейную тайну</a:t>
            </a:r>
            <a:r>
              <a:rPr lang="ru-RU" dirty="0" smtClean="0"/>
              <a:t>, без его согласия </a:t>
            </a:r>
            <a:r>
              <a:rPr lang="ru-RU" dirty="0" smtClean="0"/>
              <a:t>– </a:t>
            </a:r>
            <a:r>
              <a:rPr lang="ru-RU" dirty="0" smtClean="0"/>
              <a:t>по части 1 статьи 137 УК </a:t>
            </a:r>
            <a:r>
              <a:rPr lang="ru-RU" dirty="0" smtClean="0"/>
              <a:t>РФ (лишение свободы до 2 лет)</a:t>
            </a:r>
            <a:endParaRPr lang="ru-RU" dirty="0"/>
          </a:p>
        </p:txBody>
      </p:sp>
    </p:spTree>
  </p:cSld>
  <p:clrMapOvr>
    <a:masterClrMapping/>
  </p:clrMapOvr>
  <p:transition advTm="1185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8478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628800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</a:t>
            </a:r>
            <a:r>
              <a:rPr lang="ru-RU" b="1" dirty="0" smtClean="0"/>
              <a:t>Ситуация 1: </a:t>
            </a:r>
            <a:endParaRPr lang="ru-RU" b="1" dirty="0" smtClean="0"/>
          </a:p>
          <a:p>
            <a:endParaRPr lang="ru-RU" dirty="0" smtClean="0"/>
          </a:p>
          <a:p>
            <a:r>
              <a:rPr lang="ru-RU" dirty="0" smtClean="0"/>
              <a:t>Добрый день! Меня зовут Марина, мне 14 лет. Недавно кто-то взломал мой </a:t>
            </a:r>
            <a:r>
              <a:rPr lang="ru-RU" dirty="0" err="1" smtClean="0"/>
              <a:t>аккаунт</a:t>
            </a:r>
            <a:r>
              <a:rPr lang="ru-RU" dirty="0" smtClean="0"/>
              <a:t> в «</a:t>
            </a:r>
            <a:r>
              <a:rPr lang="ru-RU" dirty="0" err="1" smtClean="0"/>
              <a:t>ВКонтакте</a:t>
            </a:r>
            <a:r>
              <a:rPr lang="ru-RU" dirty="0" smtClean="0"/>
              <a:t>» и стал размещать на моей стене неприличные изображения. А еще оскорблять от моего имени друзей в комментариях и в личных сообщениях. Обо всем я узнала от подруги, так как на даче, где я была, не было интернета. Я восстановила доступ к </a:t>
            </a:r>
            <a:r>
              <a:rPr lang="ru-RU" dirty="0" err="1" smtClean="0"/>
              <a:t>аккаунту</a:t>
            </a:r>
            <a:r>
              <a:rPr lang="ru-RU" dirty="0" smtClean="0"/>
              <a:t> и поменяла пароль, но было уже поздно. Многие удалили меня из друзей и добавили в «черный список», а кое-кто даже перестал со мной разговаривать. Я несколько лет вела эту страницу, у меня была почти тысяча подписчиков, а теперь все пропало. Подскажите, как мне поступить? Как вернуть доверие подписчиков?</a:t>
            </a:r>
            <a:endParaRPr lang="ru-RU" dirty="0"/>
          </a:p>
        </p:txBody>
      </p:sp>
    </p:spTree>
  </p:cSld>
  <p:clrMapOvr>
    <a:masterClrMapping/>
  </p:clrMapOvr>
  <p:transition advTm="1185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8478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628800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</a:t>
            </a:r>
            <a:r>
              <a:rPr lang="ru-RU" b="1" dirty="0" smtClean="0"/>
              <a:t>Ситуация </a:t>
            </a:r>
            <a:r>
              <a:rPr lang="ru-RU" b="1" dirty="0" smtClean="0"/>
              <a:t>2: </a:t>
            </a:r>
          </a:p>
          <a:p>
            <a:endParaRPr lang="ru-RU" dirty="0" smtClean="0"/>
          </a:p>
          <a:p>
            <a:r>
              <a:rPr lang="ru-RU" dirty="0" smtClean="0"/>
              <a:t>Здравствуйте! Меня зовут Настя, мне 15 лет. Недавно я познакомилась с парнем в социальной сети. Он был знакомым моей подруги и показался мне интересным. Мы стали общаться, оказалось, что у нас много общего. Мы рассказывали друг другу о себе, о том, где учимся, путешествуем. Вообще-то я скрытная, и профиль у меня только для друзей, но с ним я, кажется, позволила себе лишнего. Однажды он предложил встретиться. Я немного испугалась и отказала ему. Он сказал, что знает, где я учусь и где живу, обещал подстеречь по дороге из школы домой. Я не знаю, правда это, или он меня просто запугивает. Мне действительно страшно. Теперь одна, без подруги, я в школу не хожу. Подскажите, как мне быть? </a:t>
            </a:r>
            <a:endParaRPr lang="ru-RU" dirty="0"/>
          </a:p>
        </p:txBody>
      </p:sp>
    </p:spTree>
  </p:cSld>
  <p:clrMapOvr>
    <a:masterClrMapping/>
  </p:clrMapOvr>
  <p:transition advTm="11856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270</TotalTime>
  <Words>651</Words>
  <Application>Microsoft Office PowerPoint</Application>
  <PresentationFormat>Экран (4:3)</PresentationFormat>
  <Paragraphs>61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Роскомнадзор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ЗАЩИТИ СВОИ  ПЕРСОНАЛЬНЫЕ ДАННЫЕ</dc:title>
  <dc:creator>evseeva</dc:creator>
  <cp:lastModifiedBy>markova</cp:lastModifiedBy>
  <cp:revision>26</cp:revision>
  <dcterms:created xsi:type="dcterms:W3CDTF">2018-04-27T06:11:34Z</dcterms:created>
  <dcterms:modified xsi:type="dcterms:W3CDTF">2024-05-20T06:29:02Z</dcterms:modified>
</cp:coreProperties>
</file>